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83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0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81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9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9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4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2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7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F2826-3166-412C-972B-1807446870AC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1D73CE-74D5-4187-BB24-8DB6410D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7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0A618B-926E-D4A6-9648-D7EC6FD4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1859894"/>
            <a:ext cx="10515600" cy="892634"/>
          </a:xfrm>
        </p:spPr>
        <p:txBody>
          <a:bodyPr>
            <a:noAutofit/>
          </a:bodyPr>
          <a:lstStyle/>
          <a:p>
            <a:pPr algn="ctr"/>
            <a:r>
              <a:rPr lang="th-TH" sz="3600" dirty="0">
                <a:solidFill>
                  <a:srgbClr val="00B050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สำนักงานสาธารณสุขอำเภอภูพาน</a:t>
            </a:r>
            <a:br>
              <a:rPr lang="th-TH" sz="3600" dirty="0">
                <a:latin typeface="Mitr Medium" panose="00000600000000000000" pitchFamily="2" charset="-34"/>
                <a:cs typeface="Mitr Medium" panose="00000600000000000000" pitchFamily="2" charset="-34"/>
              </a:rPr>
            </a:br>
            <a:endParaRPr lang="en-US" sz="3600" dirty="0">
              <a:solidFill>
                <a:schemeClr val="accent6">
                  <a:lumMod val="75000"/>
                </a:schemeClr>
              </a:solidFill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3F7821-A674-E784-C962-20CFC88EDEF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62" y="199472"/>
            <a:ext cx="1576388" cy="1579562"/>
          </a:xfr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70BC6CA5-940E-0AEA-392C-412C75C51DC3}"/>
              </a:ext>
            </a:extLst>
          </p:cNvPr>
          <p:cNvSpPr txBox="1">
            <a:spLocks/>
          </p:cNvSpPr>
          <p:nvPr/>
        </p:nvSpPr>
        <p:spPr>
          <a:xfrm>
            <a:off x="292358" y="2668558"/>
            <a:ext cx="11781454" cy="363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srgbClr val="00B050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วิสัยทัศน์</a:t>
            </a:r>
            <a:r>
              <a:rPr lang="th-TH" sz="2800" dirty="0">
                <a:latin typeface="Mitr Medium" panose="00000600000000000000" pitchFamily="2" charset="-34"/>
                <a:cs typeface="Mitr Medium" panose="00000600000000000000" pitchFamily="2" charset="-34"/>
              </a:rPr>
              <a:t>    บริการดี ภาคีเครือข่ายร่วมประสาน เพื่อคนภูพานสุขภาพดี</a:t>
            </a:r>
          </a:p>
          <a:p>
            <a:endParaRPr lang="th-TH" sz="2800" dirty="0">
              <a:latin typeface="Mitr Medium" panose="00000600000000000000" pitchFamily="2" charset="-34"/>
              <a:cs typeface="Mitr Medium" panose="00000600000000000000" pitchFamily="2" charset="-34"/>
            </a:endParaRPr>
          </a:p>
          <a:p>
            <a:r>
              <a:rPr lang="th-TH" sz="2800" dirty="0">
                <a:solidFill>
                  <a:srgbClr val="00B050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พันธกิจ      </a:t>
            </a:r>
            <a:r>
              <a:rPr lang="th-TH" sz="2800" dirty="0"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๑. ส่งเสริมและสนับสนุนให้ประชาชนสามารถพึ่งตนเอง</a:t>
            </a:r>
          </a:p>
          <a:p>
            <a:r>
              <a:rPr lang="th-TH" sz="2800" dirty="0"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             </a:t>
            </a:r>
            <a:r>
              <a:rPr lang="th-TH" sz="2800" dirty="0"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ด้านสุขภาพได้</a:t>
            </a:r>
            <a:endParaRPr lang="en-US" sz="2800" dirty="0">
              <a:effectLst/>
              <a:latin typeface="Mitr Medium" panose="00000600000000000000" pitchFamily="2" charset="-34"/>
              <a:ea typeface="Calibri" panose="020F0502020204030204" pitchFamily="34" charset="0"/>
              <a:cs typeface="Mitr Medium" panose="00000600000000000000" pitchFamily="2" charset="-34"/>
            </a:endParaRPr>
          </a:p>
          <a:p>
            <a:r>
              <a:rPr lang="th-TH" sz="2800" dirty="0"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             ๒. พัฒนาองค์กรให้มีคุณภาพ</a:t>
            </a:r>
            <a:endParaRPr lang="en-US" sz="2800" dirty="0">
              <a:effectLst/>
              <a:latin typeface="Mitr Medium" panose="00000600000000000000" pitchFamily="2" charset="-34"/>
              <a:ea typeface="Calibri" panose="020F0502020204030204" pitchFamily="34" charset="0"/>
              <a:cs typeface="Mitr Medium" panose="00000600000000000000" pitchFamily="2" charset="-34"/>
            </a:endParaRPr>
          </a:p>
          <a:p>
            <a:r>
              <a:rPr lang="th-TH" sz="2800" dirty="0"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             ๓. สร้างบุคลากรให้มีศักยภาพและเป็นองค์กรแห่งความสุข</a:t>
            </a:r>
          </a:p>
          <a:p>
            <a:br>
              <a:rPr lang="th-TH" sz="2800" dirty="0">
                <a:latin typeface="Mitr Medium" panose="00000600000000000000" pitchFamily="2" charset="-34"/>
                <a:cs typeface="Mitr Medium" panose="00000600000000000000" pitchFamily="2" charset="-34"/>
              </a:rPr>
            </a:br>
            <a:r>
              <a:rPr lang="th-TH" sz="2800" dirty="0">
                <a:solidFill>
                  <a:srgbClr val="00B050"/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ค่านิยมร่วม </a:t>
            </a:r>
            <a:r>
              <a:rPr lang="en-US" sz="3200" dirty="0">
                <a:solidFill>
                  <a:srgbClr val="FF0000"/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M</a:t>
            </a:r>
            <a:r>
              <a:rPr lang="en-US" sz="3200" dirty="0">
                <a:solidFill>
                  <a:srgbClr val="0070C0"/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O</a:t>
            </a:r>
            <a:r>
              <a:rPr lang="en-US" sz="3200" dirty="0">
                <a:solidFill>
                  <a:schemeClr val="accent2"/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H</a:t>
            </a:r>
            <a:r>
              <a:rPr lang="en-US" sz="2800" dirty="0"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 </a:t>
            </a:r>
            <a:endParaRPr lang="th-TH" sz="2800" dirty="0">
              <a:effectLst/>
              <a:latin typeface="Mitr Medium" panose="00000600000000000000" pitchFamily="2" charset="-34"/>
              <a:ea typeface="Calibri" panose="020F0502020204030204" pitchFamily="34" charset="0"/>
              <a:cs typeface="Mitr Medium" panose="00000600000000000000" pitchFamily="2" charset="-34"/>
            </a:endParaRPr>
          </a:p>
          <a:p>
            <a:r>
              <a:rPr lang="th-TH" sz="2800" dirty="0"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             </a:t>
            </a:r>
            <a:r>
              <a:rPr lang="en-US" sz="2800" dirty="0">
                <a:solidFill>
                  <a:srgbClr val="FF0000"/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M: Mastery </a:t>
            </a:r>
            <a:r>
              <a:rPr lang="th-TH" sz="2800" dirty="0">
                <a:solidFill>
                  <a:srgbClr val="FF0000"/>
                </a:solidFill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เป็น</a:t>
            </a:r>
            <a:r>
              <a:rPr lang="th-TH" sz="2800" dirty="0">
                <a:solidFill>
                  <a:srgbClr val="FF0000"/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นายตนเอง          </a:t>
            </a:r>
            <a:r>
              <a:rPr lang="th-TH" sz="2800" dirty="0"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</a:t>
            </a:r>
            <a:r>
              <a:rPr lang="en-US" sz="2800" dirty="0">
                <a:solidFill>
                  <a:srgbClr val="0070C0"/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O: Originality </a:t>
            </a:r>
            <a:r>
              <a:rPr lang="th-TH" sz="2800" dirty="0">
                <a:solidFill>
                  <a:srgbClr val="0070C0"/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เร่งสร้างสิ่งใหม่    </a:t>
            </a:r>
          </a:p>
          <a:p>
            <a:r>
              <a:rPr lang="th-TH" sz="2800" dirty="0">
                <a:solidFill>
                  <a:srgbClr val="0070C0"/>
                </a:solidFill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             </a:t>
            </a:r>
            <a:r>
              <a:rPr lang="en-US" sz="2800" dirty="0">
                <a:solidFill>
                  <a:schemeClr val="accent2"/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P: People centered </a:t>
            </a:r>
            <a:r>
              <a:rPr lang="th-TH" sz="2800" dirty="0">
                <a:solidFill>
                  <a:schemeClr val="accent2"/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ใส่ใจประชาชน</a:t>
            </a:r>
            <a:r>
              <a:rPr lang="en-US" sz="2800" dirty="0">
                <a:solidFill>
                  <a:schemeClr val="accent2"/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H: Humility</a:t>
            </a:r>
            <a:r>
              <a:rPr lang="th-TH" sz="2800" dirty="0">
                <a:solidFill>
                  <a:schemeClr val="accent6">
                    <a:lumMod val="75000"/>
                  </a:schemeClr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อ่อนน้อม</a:t>
            </a: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</a:t>
            </a:r>
            <a:r>
              <a:rPr lang="th-TH" sz="2800" dirty="0">
                <a:solidFill>
                  <a:schemeClr val="accent6">
                    <a:lumMod val="75000"/>
                  </a:schemeClr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ถ่อมตน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</a:t>
            </a:r>
            <a:r>
              <a:rPr lang="th-TH" sz="2800" dirty="0">
                <a:solidFill>
                  <a:schemeClr val="accent6">
                    <a:lumMod val="75000"/>
                  </a:schemeClr>
                </a:solidFill>
                <a:effectLst/>
                <a:latin typeface="Mitr Medium" panose="00000600000000000000" pitchFamily="2" charset="-34"/>
                <a:ea typeface="Calibri" panose="020F0502020204030204" pitchFamily="34" charset="0"/>
                <a:cs typeface="Mitr Medium" panose="00000600000000000000" pitchFamily="2" charset="-34"/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A9318-D5DB-468F-38B8-27949B29E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78" y="146173"/>
            <a:ext cx="2019557" cy="151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788640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</TotalTime>
  <Words>85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Mitr Medium</vt:lpstr>
      <vt:lpstr>Wingdings 3</vt:lpstr>
      <vt:lpstr>Wisp</vt:lpstr>
      <vt:lpstr>สำนักงานสาธารณสุขอำเภอภูพาน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วิชิต ไชยรา</dc:creator>
  <cp:lastModifiedBy>วิชิต ไชยรา</cp:lastModifiedBy>
  <cp:revision>9</cp:revision>
  <dcterms:created xsi:type="dcterms:W3CDTF">2023-12-14T03:33:15Z</dcterms:created>
  <dcterms:modified xsi:type="dcterms:W3CDTF">2023-12-26T07:53:07Z</dcterms:modified>
</cp:coreProperties>
</file>